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3"/>
  </p:notesMasterIdLst>
  <p:sldIdLst>
    <p:sldId id="258" r:id="rId2"/>
    <p:sldId id="279" r:id="rId3"/>
    <p:sldId id="272" r:id="rId4"/>
    <p:sldId id="284" r:id="rId5"/>
    <p:sldId id="281" r:id="rId6"/>
    <p:sldId id="266" r:id="rId7"/>
    <p:sldId id="282" r:id="rId8"/>
    <p:sldId id="257" r:id="rId9"/>
    <p:sldId id="276" r:id="rId10"/>
    <p:sldId id="271" r:id="rId11"/>
    <p:sldId id="269" r:id="rId12"/>
    <p:sldId id="265" r:id="rId13"/>
    <p:sldId id="268" r:id="rId14"/>
    <p:sldId id="275" r:id="rId15"/>
    <p:sldId id="270" r:id="rId16"/>
    <p:sldId id="283" r:id="rId17"/>
    <p:sldId id="274" r:id="rId18"/>
    <p:sldId id="277" r:id="rId19"/>
    <p:sldId id="278" r:id="rId20"/>
    <p:sldId id="264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390C-A1E2-4FB9-8F87-2AACCEC1CAFF}" type="datetimeFigureOut">
              <a:rPr lang="x-none" smtClean="0"/>
              <a:t>7/4/13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54A4C-ECC2-45FF-8C8D-69DA1B50BF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22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A4C-ECC2-45FF-8C8D-69DA1B50BFAA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629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A4C-ECC2-45FF-8C8D-69DA1B50BFAA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131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A4C-ECC2-45FF-8C8D-69DA1B50BFAA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57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1061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B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6"/>
            <a:ext cx="8056563" cy="73579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pic>
        <p:nvPicPr>
          <p:cNvPr id="8" name="Picture 10" descr="Screen shot 2011-05-11 at 13.54.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4471802"/>
            <a:ext cx="9159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8838" y="-1"/>
            <a:ext cx="9135161" cy="2279573"/>
            <a:chOff x="8838" y="-1"/>
            <a:chExt cx="9135161" cy="2279573"/>
          </a:xfrm>
        </p:grpSpPr>
        <p:sp>
          <p:nvSpPr>
            <p:cNvPr id="9" name="Rectangle 8"/>
            <p:cNvSpPr/>
            <p:nvPr userDrawn="1"/>
          </p:nvSpPr>
          <p:spPr>
            <a:xfrm>
              <a:off x="8838" y="-1"/>
              <a:ext cx="9135161" cy="2279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450" y="46729"/>
              <a:ext cx="2847224" cy="222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18734"/>
            <a:ext cx="3840480" cy="118625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940908"/>
            <a:ext cx="3840480" cy="332366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659" y="513186"/>
            <a:ext cx="4079545" cy="1162050"/>
          </a:xfrm>
        </p:spPr>
        <p:txBody>
          <a:bodyPr anchor="ctr"/>
          <a:lstStyle>
            <a:lvl1pPr algn="l">
              <a:defRPr sz="3200" b="0"/>
            </a:lvl1pPr>
          </a:lstStyle>
          <a:p>
            <a:r>
              <a:rPr lang="nl-BE" dirty="0" smtClean="0"/>
              <a:t>Contact information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57659" y="1760726"/>
            <a:ext cx="4079545" cy="2494915"/>
          </a:xfr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type your contact coordinates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2" y="-1"/>
            <a:ext cx="4227617" cy="447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Screen shot 2011-05-11 at 13.54.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4471802"/>
            <a:ext cx="9159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5229"/>
          <a:stretch/>
        </p:blipFill>
        <p:spPr bwMode="auto">
          <a:xfrm>
            <a:off x="237303" y="599364"/>
            <a:ext cx="3753005" cy="327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3C0D8F3E-39D6-2F46-9A1C-E1C5B81DF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959" y="401468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959" y="2325527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dirty="0"/>
          </a:p>
        </p:txBody>
      </p:sp>
      <p:pic>
        <p:nvPicPr>
          <p:cNvPr id="8" name="Picture 10" descr="Screen shot 2011-05-11 at 13.54.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195713"/>
            <a:ext cx="9159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/>
          </a:p>
        </p:txBody>
      </p:sp>
      <p:pic>
        <p:nvPicPr>
          <p:cNvPr id="7" name="Picture 10" descr="Screen shot 2011-05-11 at 13.54.02.png"/>
          <p:cNvPicPr>
            <a:picLocks noChangeAspect="1"/>
          </p:cNvPicPr>
          <p:nvPr userDrawn="1"/>
        </p:nvPicPr>
        <p:blipFill>
          <a:blip r:embed="rId2">
            <a:alphaModFix amt="91000"/>
          </a:blip>
          <a:srcRect/>
          <a:stretch>
            <a:fillRect/>
          </a:stretch>
        </p:blipFill>
        <p:spPr bwMode="auto">
          <a:xfrm>
            <a:off x="0" y="1558924"/>
            <a:ext cx="9159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659" y="513186"/>
            <a:ext cx="4079545" cy="1162050"/>
          </a:xfrm>
        </p:spPr>
        <p:txBody>
          <a:bodyPr anchor="ctr"/>
          <a:lstStyle>
            <a:lvl1pPr algn="l">
              <a:defRPr sz="3600" b="0" baseline="0"/>
            </a:lvl1pPr>
          </a:lstStyle>
          <a:p>
            <a:r>
              <a:rPr lang="nl-BE" dirty="0" smtClean="0"/>
              <a:t>Click to type section title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57659" y="1760726"/>
            <a:ext cx="4079545" cy="2494915"/>
          </a:xfr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 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2" y="-1"/>
            <a:ext cx="4251367" cy="447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Screen shot 2011-05-11 at 13.54.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4471802"/>
            <a:ext cx="9159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7316"/>
          <a:stretch/>
        </p:blipFill>
        <p:spPr bwMode="auto">
          <a:xfrm>
            <a:off x="176465" y="599126"/>
            <a:ext cx="3654770" cy="32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519" y="107576"/>
            <a:ext cx="6911032" cy="1336956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734" y="116268"/>
            <a:ext cx="697281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655805"/>
            <a:ext cx="3840480" cy="82245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607276"/>
            <a:ext cx="3840480" cy="333632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65580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607276"/>
            <a:ext cx="3840480" cy="333632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054" y="54571"/>
            <a:ext cx="7010690" cy="13369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nl-B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" y="6219219"/>
            <a:ext cx="9143999" cy="4215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5-6 July 2013, Barcelona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7095"/>
          <a:stretch/>
        </p:blipFill>
        <p:spPr bwMode="auto">
          <a:xfrm>
            <a:off x="92530" y="54572"/>
            <a:ext cx="1507524" cy="14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0" r:id="rId2"/>
    <p:sldLayoutId id="2147483692" r:id="rId3"/>
    <p:sldLayoutId id="2147483701" r:id="rId4"/>
    <p:sldLayoutId id="2147483691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2535104"/>
            <a:ext cx="8056563" cy="1106175"/>
          </a:xfrm>
        </p:spPr>
        <p:txBody>
          <a:bodyPr/>
          <a:lstStyle/>
          <a:p>
            <a:r>
              <a:rPr lang="en-US" b="1" dirty="0"/>
              <a:t>Overview of Groups </a:t>
            </a:r>
            <a:r>
              <a:rPr lang="en-US" b="1" dirty="0" smtClean="0"/>
              <a:t>Successes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Zorana</a:t>
            </a:r>
            <a:r>
              <a:rPr lang="en-US" dirty="0"/>
              <a:t> </a:t>
            </a:r>
            <a:r>
              <a:rPr lang="en-US" dirty="0" err="1" smtClean="0"/>
              <a:t>Maravic</a:t>
            </a:r>
            <a:endParaRPr lang="en-US" dirty="0"/>
          </a:p>
          <a:p>
            <a:r>
              <a:rPr lang="en-US" dirty="0" smtClean="0"/>
              <a:t>Director</a:t>
            </a:r>
            <a:r>
              <a:rPr lang="x-none" dirty="0" smtClean="0"/>
              <a:t> </a:t>
            </a:r>
            <a:r>
              <a:rPr lang="en-US" dirty="0" smtClean="0"/>
              <a:t>Group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Colorectal Surgery </a:t>
            </a:r>
            <a:r>
              <a:rPr lang="en-US" dirty="0" smtClean="0"/>
              <a:t>Symposium – "</a:t>
            </a:r>
            <a:r>
              <a:rPr lang="en-US" dirty="0"/>
              <a:t>emotions during neoplastic disease prevention and health related aspects" and "the element of education for families of </a:t>
            </a:r>
            <a:r>
              <a:rPr lang="en-US" dirty="0" smtClean="0"/>
              <a:t>patients”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"Changing the statistics using the </a:t>
            </a:r>
            <a:r>
              <a:rPr lang="en-US" b="1" i="1" dirty="0" smtClean="0">
                <a:solidFill>
                  <a:schemeClr val="accent1"/>
                </a:solidFill>
              </a:rPr>
              <a:t>Prevention”</a:t>
            </a:r>
          </a:p>
          <a:p>
            <a:r>
              <a:rPr lang="en-US" dirty="0" smtClean="0"/>
              <a:t>Conference </a:t>
            </a:r>
            <a:r>
              <a:rPr lang="en-US" b="1" i="1" dirty="0" smtClean="0">
                <a:solidFill>
                  <a:schemeClr val="accent1"/>
                </a:solidFill>
              </a:rPr>
              <a:t>“Controversies </a:t>
            </a:r>
            <a:r>
              <a:rPr lang="en-US" b="1" i="1" dirty="0">
                <a:solidFill>
                  <a:schemeClr val="accent1"/>
                </a:solidFill>
              </a:rPr>
              <a:t>in </a:t>
            </a:r>
            <a:r>
              <a:rPr lang="en-US" b="1" i="1" dirty="0" smtClean="0">
                <a:solidFill>
                  <a:schemeClr val="accent1"/>
                </a:solidFill>
              </a:rPr>
              <a:t>Oncology”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“Excuse you” </a:t>
            </a:r>
            <a:r>
              <a:rPr lang="en-US" dirty="0" smtClean="0"/>
              <a:t>campaign</a:t>
            </a:r>
            <a:endParaRPr lang="en-US" dirty="0"/>
          </a:p>
        </p:txBody>
      </p:sp>
      <p:pic>
        <p:nvPicPr>
          <p:cNvPr id="3" name="Picture 2" descr="Sophie po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25" y="4443496"/>
            <a:ext cx="3810000" cy="1892300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80" y="97384"/>
            <a:ext cx="1856245" cy="12941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601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Lecture </a:t>
            </a:r>
            <a:r>
              <a:rPr lang="en-US" b="1" i="1" dirty="0" smtClean="0">
                <a:solidFill>
                  <a:schemeClr val="accent1"/>
                </a:solidFill>
              </a:rPr>
              <a:t>“Cancer</a:t>
            </a:r>
            <a:r>
              <a:rPr lang="en-US" b="1" i="1" dirty="0">
                <a:solidFill>
                  <a:schemeClr val="accent1"/>
                </a:solidFill>
              </a:rPr>
              <a:t>: The Role of Medicine</a:t>
            </a:r>
            <a:r>
              <a:rPr lang="en-US" b="1" i="1" dirty="0" smtClean="0">
                <a:solidFill>
                  <a:schemeClr val="accent1"/>
                </a:solidFill>
              </a:rPr>
              <a:t>, Nursing</a:t>
            </a:r>
            <a:r>
              <a:rPr lang="en-US" b="1" i="1" dirty="0">
                <a:solidFill>
                  <a:schemeClr val="accent1"/>
                </a:solidFill>
              </a:rPr>
              <a:t>, Nutrition and Psychology in Patient </a:t>
            </a:r>
            <a:r>
              <a:rPr lang="en-US" b="1" i="1" dirty="0" smtClean="0">
                <a:solidFill>
                  <a:schemeClr val="accent1"/>
                </a:solidFill>
              </a:rPr>
              <a:t>Care”</a:t>
            </a:r>
            <a:endParaRPr lang="x-none" b="1" i="1" dirty="0" smtClean="0">
              <a:solidFill>
                <a:schemeClr val="accent1"/>
              </a:solidFill>
            </a:endParaRPr>
          </a:p>
          <a:p>
            <a:r>
              <a:rPr lang="x-none" dirty="0"/>
              <a:t>M</a:t>
            </a:r>
            <a:r>
              <a:rPr lang="x-none" dirty="0" smtClean="0"/>
              <a:t>edia presence (Press, Internet, TV, Radio, etc.)</a:t>
            </a:r>
          </a:p>
          <a:p>
            <a:r>
              <a:rPr lang="x-none" dirty="0" smtClean="0"/>
              <a:t>Support Group Session for patients and survivors </a:t>
            </a:r>
            <a:r>
              <a:rPr lang="en-GB" b="1" i="1" dirty="0">
                <a:solidFill>
                  <a:schemeClr val="accent1"/>
                </a:solidFill>
              </a:rPr>
              <a:t>“5 Themes, 5 Nights”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2" name="Picture 1" descr="Portug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60" y="4089590"/>
            <a:ext cx="3344057" cy="223433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58" y="85169"/>
            <a:ext cx="1537826" cy="153782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973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Serbia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i="1" dirty="0" smtClean="0">
                <a:solidFill>
                  <a:schemeClr val="accent1"/>
                </a:solidFill>
              </a:rPr>
              <a:t>“Don’t make excuses”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GB" sz="2000" dirty="0" smtClean="0">
                <a:solidFill>
                  <a:schemeClr val="tx1"/>
                </a:solidFill>
              </a:rPr>
              <a:t> campaign supported by the </a:t>
            </a:r>
            <a:r>
              <a:rPr lang="en-GB" sz="2000" dirty="0" err="1" smtClean="0">
                <a:solidFill>
                  <a:schemeClr val="tx1"/>
                </a:solidFill>
              </a:rPr>
              <a:t>MoH</a:t>
            </a:r>
            <a:r>
              <a:rPr lang="en-GB" sz="2000" dirty="0" smtClean="0">
                <a:solidFill>
                  <a:schemeClr val="tx1"/>
                </a:solidFill>
              </a:rPr>
              <a:t> with the aim to raise the awareness of the importance of screening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x-none" sz="1800" dirty="0" smtClean="0">
                <a:solidFill>
                  <a:schemeClr val="tx1"/>
                </a:solidFill>
              </a:rPr>
              <a:t>300000 leaflets delivered to all households in the Belgrade area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x-none" sz="2000" dirty="0" smtClean="0">
                <a:solidFill>
                  <a:schemeClr val="tx1"/>
                </a:solidFill>
              </a:rPr>
              <a:t>ig </a:t>
            </a:r>
            <a:r>
              <a:rPr lang="en-US" sz="2000" dirty="0" smtClean="0">
                <a:solidFill>
                  <a:schemeClr val="tx1"/>
                </a:solidFill>
              </a:rPr>
              <a:t>street </a:t>
            </a:r>
            <a:r>
              <a:rPr lang="x-none" sz="2000" dirty="0" smtClean="0">
                <a:solidFill>
                  <a:schemeClr val="tx1"/>
                </a:solidFill>
              </a:rPr>
              <a:t>events </a:t>
            </a:r>
            <a:r>
              <a:rPr lang="x-none" sz="2000" dirty="0" smtClean="0">
                <a:solidFill>
                  <a:schemeClr val="tx1"/>
                </a:solidFill>
              </a:rPr>
              <a:t>with inflatable colon at Belgrade and Nis – 10000 leaflets handed out, together with FOBT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“Join us” </a:t>
            </a:r>
            <a:r>
              <a:rPr lang="en-US" sz="2000" dirty="0" smtClean="0">
                <a:solidFill>
                  <a:schemeClr val="tx1"/>
                </a:solidFill>
              </a:rPr>
              <a:t>patient support </a:t>
            </a:r>
            <a:r>
              <a:rPr lang="en-US" sz="2000" dirty="0" err="1" smtClean="0">
                <a:solidFill>
                  <a:schemeClr val="tx1"/>
                </a:solidFill>
              </a:rPr>
              <a:t>programme</a:t>
            </a:r>
            <a:endParaRPr lang="x-none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2C7C9F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8" descr="LIFLET plava 100X2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62" y="4215689"/>
            <a:ext cx="4368168" cy="2077777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72500"/>
            <a:ext cx="2347430" cy="1448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791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Slovakia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1071" y="1815349"/>
            <a:ext cx="3840480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„Test </a:t>
            </a:r>
            <a:r>
              <a:rPr lang="de-DE" sz="2400" b="1" i="1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your</a:t>
            </a: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1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own</a:t>
            </a: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1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risk</a:t>
            </a: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1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of</a:t>
            </a: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1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colorectal</a:t>
            </a: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1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cancer</a:t>
            </a:r>
            <a:r>
              <a:rPr lang="de-DE" sz="24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“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supported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by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the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Clinical  Lead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of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proposed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national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screening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programme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and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Patrik Herman (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award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winning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TV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celebrity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). The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campaign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focuses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on </a:t>
            </a:r>
            <a:r>
              <a:rPr lang="de-DE" sz="2400" dirty="0" err="1" smtClean="0">
                <a:ea typeface="ＭＳ Ｐゴシック" charset="0"/>
                <a:cs typeface="ＭＳ Ｐゴシック" charset="0"/>
              </a:rPr>
              <a:t>educating</a:t>
            </a:r>
            <a:r>
              <a:rPr lang="de-DE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citizens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to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understand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and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 smtClean="0">
                <a:ea typeface="ＭＳ Ｐゴシック" charset="0"/>
                <a:cs typeface="ＭＳ Ｐゴシック" charset="0"/>
              </a:rPr>
              <a:t>act</a:t>
            </a:r>
            <a:r>
              <a:rPr lang="de-DE" sz="2400" smtClean="0">
                <a:ea typeface="ＭＳ Ｐゴシック" charset="0"/>
                <a:cs typeface="ＭＳ Ｐゴシック" charset="0"/>
              </a:rPr>
              <a:t> on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identifying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genetic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prediposition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ea typeface="ＭＳ Ｐゴシック" charset="0"/>
                <a:cs typeface="ＭＳ Ｐゴシック" charset="0"/>
              </a:rPr>
              <a:t>to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CRC. </a:t>
            </a:r>
          </a:p>
          <a:p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>
            <a:fillRect/>
          </a:stretch>
        </p:blipFill>
        <p:spPr>
          <a:xfrm>
            <a:off x="674075" y="2012568"/>
            <a:ext cx="3876488" cy="2907998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48354" y="1600201"/>
            <a:ext cx="3840480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88" y="89646"/>
            <a:ext cx="1919089" cy="14926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655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Slovenia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conference</a:t>
            </a:r>
          </a:p>
          <a:p>
            <a:r>
              <a:rPr lang="en-US" dirty="0" smtClean="0"/>
              <a:t>Lecture for physicians in Nova </a:t>
            </a:r>
            <a:r>
              <a:rPr lang="en-US" dirty="0" err="1" smtClean="0"/>
              <a:t>Gorica</a:t>
            </a:r>
            <a:endParaRPr lang="en-US" dirty="0" smtClean="0"/>
          </a:p>
          <a:p>
            <a:r>
              <a:rPr lang="en-US" dirty="0" err="1" smtClean="0"/>
              <a:t>Koloskop</a:t>
            </a:r>
            <a:r>
              <a:rPr lang="en-US" dirty="0" smtClean="0"/>
              <a:t> </a:t>
            </a:r>
          </a:p>
          <a:p>
            <a:endParaRPr lang="x-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3" y="81639"/>
            <a:ext cx="1811990" cy="13452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53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campaign in Madrid – leaflet distribution in El Corte Ingles centers</a:t>
            </a:r>
          </a:p>
          <a:p>
            <a:r>
              <a:rPr lang="en-US" dirty="0" smtClean="0"/>
              <a:t>Meeting with Colon Cancer </a:t>
            </a:r>
            <a:r>
              <a:rPr lang="en-US" dirty="0" err="1" smtClean="0"/>
              <a:t>Allience</a:t>
            </a:r>
            <a:r>
              <a:rPr lang="en-US" dirty="0" smtClean="0"/>
              <a:t> – </a:t>
            </a:r>
            <a:r>
              <a:rPr lang="en-US" b="1" i="1" dirty="0" smtClean="0">
                <a:solidFill>
                  <a:schemeClr val="accent1"/>
                </a:solidFill>
              </a:rPr>
              <a:t>“Mass screening for CRC: cost</a:t>
            </a:r>
            <a:r>
              <a:rPr lang="en-US" b="1" i="1" dirty="0">
                <a:solidFill>
                  <a:schemeClr val="accent1"/>
                </a:solidFill>
              </a:rPr>
              <a:t>-effectiveness, treatment process and social process</a:t>
            </a:r>
            <a:r>
              <a:rPr lang="en-US" b="1" i="1" dirty="0" smtClean="0">
                <a:solidFill>
                  <a:schemeClr val="accent1"/>
                </a:solidFill>
              </a:rPr>
              <a:t>”</a:t>
            </a:r>
          </a:p>
          <a:p>
            <a:r>
              <a:rPr lang="en-US" dirty="0" smtClean="0"/>
              <a:t>Media activities</a:t>
            </a:r>
            <a:endParaRPr lang="en-US" dirty="0"/>
          </a:p>
        </p:txBody>
      </p:sp>
      <p:pic>
        <p:nvPicPr>
          <p:cNvPr id="3" name="Picture 2" descr="Sp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57701"/>
            <a:ext cx="3810000" cy="1485900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41" y="93330"/>
            <a:ext cx="5909556" cy="9286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030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</a:t>
            </a:r>
            <a:endParaRPr 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BCAM activities </a:t>
            </a:r>
            <a:r>
              <a:rPr lang="en-US" dirty="0" smtClean="0"/>
              <a:t>- health </a:t>
            </a:r>
            <a:r>
              <a:rPr lang="en-US" dirty="0"/>
              <a:t>promotion talks, events and information stands, Great Start Breakfast fundraising events, social media and press </a:t>
            </a:r>
            <a:r>
              <a:rPr lang="en-US" dirty="0" smtClean="0"/>
              <a:t>coverage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pilot </a:t>
            </a:r>
            <a:r>
              <a:rPr lang="en-US" b="1" i="1" dirty="0">
                <a:solidFill>
                  <a:schemeClr val="accent1"/>
                </a:solidFill>
              </a:rPr>
              <a:t>General Practitioner (GP) Bowel Disease study days </a:t>
            </a:r>
            <a:r>
              <a:rPr lang="en-US" dirty="0"/>
              <a:t>for 200 </a:t>
            </a:r>
            <a:r>
              <a:rPr lang="en-US" dirty="0" smtClean="0"/>
              <a:t>delegates </a:t>
            </a:r>
          </a:p>
          <a:p>
            <a:r>
              <a:rPr lang="en-US" dirty="0" smtClean="0"/>
              <a:t>Together with Breast </a:t>
            </a:r>
            <a:r>
              <a:rPr lang="en-US" dirty="0"/>
              <a:t>Cancer Care </a:t>
            </a:r>
            <a:r>
              <a:rPr lang="en-US" dirty="0" smtClean="0"/>
              <a:t>- 8 </a:t>
            </a:r>
            <a:r>
              <a:rPr lang="en-US" dirty="0"/>
              <a:t>two-day </a:t>
            </a:r>
            <a:r>
              <a:rPr lang="en-US" b="1" i="1" dirty="0">
                <a:solidFill>
                  <a:schemeClr val="accent1"/>
                </a:solidFill>
              </a:rPr>
              <a:t>breast and bowel cancer awareness courses</a:t>
            </a:r>
            <a:r>
              <a:rPr lang="en-US" dirty="0"/>
              <a:t> to over 100 health care and community </a:t>
            </a:r>
            <a:r>
              <a:rPr lang="en-US" dirty="0" smtClean="0"/>
              <a:t>professionals</a:t>
            </a:r>
          </a:p>
          <a:p>
            <a:r>
              <a:rPr lang="en-US" dirty="0" smtClean="0"/>
              <a:t>Resource </a:t>
            </a:r>
            <a:r>
              <a:rPr lang="en-US" dirty="0"/>
              <a:t>and training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to enable </a:t>
            </a:r>
            <a:r>
              <a:rPr lang="en-US" dirty="0"/>
              <a:t>people with learning disabilities and their care providers to engage with the bowel screening </a:t>
            </a:r>
            <a:r>
              <a:rPr lang="en-US" dirty="0" err="1"/>
              <a:t>programme</a:t>
            </a:r>
            <a:r>
              <a:rPr lang="en-US" dirty="0"/>
              <a:t> in Scotland and to understand the importance of good bowel health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dirty="0" smtClean="0">
                <a:solidFill>
                  <a:schemeClr val="accent1"/>
                </a:solidFill>
              </a:rPr>
              <a:t>Campaign to improve services for young </a:t>
            </a:r>
            <a:r>
              <a:rPr lang="en-US" b="1" i="1" dirty="0">
                <a:solidFill>
                  <a:schemeClr val="accent1"/>
                </a:solidFill>
              </a:rPr>
              <a:t>bowel cancer </a:t>
            </a:r>
            <a:r>
              <a:rPr lang="en-US" b="1" i="1" dirty="0" smtClean="0">
                <a:solidFill>
                  <a:schemeClr val="accent1"/>
                </a:solidFill>
              </a:rPr>
              <a:t>patients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55" y="88532"/>
            <a:ext cx="25336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1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participation in the preparation and promotion of CCPC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Promoting </a:t>
            </a:r>
            <a:r>
              <a:rPr lang="en-US" dirty="0" smtClean="0"/>
              <a:t>CCPC </a:t>
            </a:r>
            <a:r>
              <a:rPr lang="en-US" dirty="0"/>
              <a:t>through </a:t>
            </a:r>
            <a:r>
              <a:rPr lang="en-US" dirty="0" smtClean="0"/>
              <a:t>newsletter distribution, media release distribution and by posting web-banner on the website</a:t>
            </a:r>
            <a:endParaRPr lang="en-US" dirty="0"/>
          </a:p>
          <a:p>
            <a:r>
              <a:rPr lang="en-US" dirty="0" smtClean="0"/>
              <a:t>Case studies: </a:t>
            </a:r>
            <a:r>
              <a:rPr lang="en-US" dirty="0"/>
              <a:t>Finland, </a:t>
            </a:r>
            <a:r>
              <a:rPr lang="en-US" dirty="0" smtClean="0"/>
              <a:t>Germany, </a:t>
            </a:r>
            <a:r>
              <a:rPr lang="en-US" dirty="0"/>
              <a:t>Hungary</a:t>
            </a:r>
            <a:r>
              <a:rPr lang="en-US" dirty="0" smtClean="0"/>
              <a:t>, Latvia, UK 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Posters: Germany, Macedonia, Portugal, Romania, Serbia, Slovakia and Spain</a:t>
            </a:r>
          </a:p>
          <a:p>
            <a:r>
              <a:rPr lang="en-US" dirty="0" smtClean="0"/>
              <a:t>Speakers: Milan </a:t>
            </a:r>
            <a:r>
              <a:rPr lang="en-US" dirty="0" err="1" smtClean="0"/>
              <a:t>Djordjevic</a:t>
            </a:r>
            <a:r>
              <a:rPr lang="en-US" dirty="0" smtClean="0"/>
              <a:t> (Serbia), Adriana </a:t>
            </a:r>
            <a:r>
              <a:rPr lang="en-US" dirty="0" err="1" smtClean="0"/>
              <a:t>Melnic</a:t>
            </a:r>
            <a:r>
              <a:rPr lang="en-US" dirty="0" smtClean="0"/>
              <a:t> (Romania), Barbara Moss (UK), </a:t>
            </a:r>
            <a:r>
              <a:rPr lang="en-US" dirty="0" err="1" smtClean="0"/>
              <a:t>Vitor</a:t>
            </a:r>
            <a:r>
              <a:rPr lang="en-US" dirty="0" smtClean="0"/>
              <a:t> </a:t>
            </a:r>
            <a:r>
              <a:rPr lang="en-US" dirty="0" err="1" smtClean="0"/>
              <a:t>Neves</a:t>
            </a:r>
            <a:r>
              <a:rPr lang="en-US" dirty="0" smtClean="0"/>
              <a:t> (Portugal), and Wolfram Nolte (Germany)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8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for competition</a:t>
            </a:r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8" y="2724456"/>
            <a:ext cx="1857209" cy="300762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1509783"/>
            <a:ext cx="2126391" cy="30076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37" y="2724455"/>
            <a:ext cx="2127170" cy="30076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49" y="1509783"/>
            <a:ext cx="2127410" cy="30076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4842" y="2251881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Germany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605" y="4656162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Macedonia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7999" y="2251881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Portugal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1131" y="4656162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Slovakia</a:t>
            </a:r>
            <a:endParaRPr lang="x-non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for competition – cont.</a:t>
            </a:r>
            <a:endParaRPr 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63" y="1455996"/>
            <a:ext cx="2420472" cy="340076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2876" y="4996813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Serbia</a:t>
            </a:r>
            <a:endParaRPr lang="x-none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7" y="2319015"/>
            <a:ext cx="2393927" cy="33983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01" y="2239267"/>
            <a:ext cx="2407167" cy="34118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19267" y="1724695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Romania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7161" y="1692429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Spain</a:t>
            </a:r>
            <a:endParaRPr lang="x-non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4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EuropaColon</a:t>
            </a:r>
            <a:r>
              <a:rPr lang="en-US" dirty="0" smtClean="0"/>
              <a:t> – Current groups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Belgium</a:t>
            </a:r>
          </a:p>
          <a:p>
            <a:pPr marL="0" indent="0">
              <a:buNone/>
            </a:pPr>
            <a:r>
              <a:rPr lang="en-US" sz="1600" b="1" dirty="0" smtClean="0"/>
              <a:t>Bosnia</a:t>
            </a:r>
          </a:p>
          <a:p>
            <a:pPr marL="0" indent="0">
              <a:buNone/>
            </a:pPr>
            <a:r>
              <a:rPr lang="en-US" sz="1600" b="1" dirty="0" smtClean="0"/>
              <a:t>Hungary</a:t>
            </a:r>
          </a:p>
          <a:p>
            <a:pPr marL="0" indent="0">
              <a:buNone/>
            </a:pPr>
            <a:r>
              <a:rPr lang="en-US" sz="1600" b="1" dirty="0" smtClean="0"/>
              <a:t>Latvia</a:t>
            </a:r>
          </a:p>
          <a:p>
            <a:pPr marL="0" indent="0">
              <a:buNone/>
            </a:pPr>
            <a:r>
              <a:rPr lang="en-US" sz="1600" b="1" dirty="0" smtClean="0"/>
              <a:t>Poland</a:t>
            </a:r>
          </a:p>
          <a:p>
            <a:pPr marL="0" indent="0">
              <a:buNone/>
            </a:pPr>
            <a:r>
              <a:rPr lang="en-US" sz="1600" b="1" dirty="0" smtClean="0"/>
              <a:t>Portugal</a:t>
            </a:r>
          </a:p>
          <a:p>
            <a:pPr marL="0" indent="0">
              <a:buNone/>
            </a:pPr>
            <a:r>
              <a:rPr lang="en-US" sz="1600" b="1" dirty="0" smtClean="0"/>
              <a:t>Serbia</a:t>
            </a:r>
          </a:p>
          <a:p>
            <a:pPr marL="0" indent="0">
              <a:buNone/>
            </a:pPr>
            <a:r>
              <a:rPr lang="en-US" sz="1600" b="1" dirty="0" smtClean="0"/>
              <a:t>Slovakia</a:t>
            </a:r>
          </a:p>
          <a:p>
            <a:pPr marL="0" indent="0">
              <a:buNone/>
            </a:pPr>
            <a:r>
              <a:rPr lang="en-US" sz="1600" b="1" dirty="0" smtClean="0"/>
              <a:t>Slovenia</a:t>
            </a:r>
          </a:p>
          <a:p>
            <a:pPr marL="0" indent="0">
              <a:buNone/>
            </a:pPr>
            <a:r>
              <a:rPr lang="en-US" sz="1600" b="1" dirty="0" smtClean="0"/>
              <a:t>Spain</a:t>
            </a:r>
            <a:endParaRPr lang="x-none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600" b="1" dirty="0" smtClean="0"/>
              <a:t>Austria</a:t>
            </a:r>
          </a:p>
          <a:p>
            <a:pPr marL="0" indent="0" algn="r">
              <a:buNone/>
            </a:pPr>
            <a:r>
              <a:rPr lang="en-US" sz="1600" b="1" dirty="0" smtClean="0"/>
              <a:t>Cyprus</a:t>
            </a:r>
          </a:p>
          <a:p>
            <a:pPr marL="0" indent="0" algn="r">
              <a:buNone/>
            </a:pPr>
            <a:r>
              <a:rPr lang="en-US" sz="1600" b="1" dirty="0" smtClean="0"/>
              <a:t>Czech Republic</a:t>
            </a:r>
          </a:p>
          <a:p>
            <a:pPr marL="0" indent="0" algn="r">
              <a:buNone/>
            </a:pPr>
            <a:r>
              <a:rPr lang="en-US" sz="1600" b="1" dirty="0" smtClean="0"/>
              <a:t>Finland</a:t>
            </a:r>
          </a:p>
          <a:p>
            <a:pPr marL="0" indent="0" algn="r">
              <a:buNone/>
            </a:pPr>
            <a:r>
              <a:rPr 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</a:p>
          <a:p>
            <a:pPr marL="0" indent="0" algn="r">
              <a:buNone/>
            </a:pPr>
            <a:r>
              <a:rPr lang="en-US" sz="1600" b="1" dirty="0" smtClean="0"/>
              <a:t>Greece</a:t>
            </a:r>
          </a:p>
          <a:p>
            <a:pPr marL="0" indent="0" algn="r">
              <a:buNone/>
            </a:pPr>
            <a:r>
              <a:rPr lang="en-US" sz="1600" b="1" dirty="0" smtClean="0"/>
              <a:t>Hungary</a:t>
            </a:r>
          </a:p>
          <a:p>
            <a:pPr marL="0" indent="0" algn="r">
              <a:buNone/>
            </a:pPr>
            <a:r>
              <a:rPr lang="en-US" sz="1600" b="1" dirty="0" smtClean="0"/>
              <a:t>Netherlands</a:t>
            </a:r>
          </a:p>
          <a:p>
            <a:pPr marL="0" indent="0" algn="r">
              <a:buNone/>
            </a:pPr>
            <a:r>
              <a:rPr lang="en-US" sz="1600" b="1" dirty="0" smtClean="0"/>
              <a:t>Macedonia</a:t>
            </a:r>
          </a:p>
          <a:p>
            <a:pPr marL="0" indent="0" algn="r">
              <a:buNone/>
            </a:pPr>
            <a:r>
              <a:rPr lang="en-US" sz="1600" b="1" dirty="0" smtClean="0"/>
              <a:t>Romania</a:t>
            </a:r>
          </a:p>
          <a:p>
            <a:pPr marL="0" indent="0" algn="r">
              <a:buNone/>
            </a:pPr>
            <a:r>
              <a:rPr lang="en-US" sz="1600" b="1" dirty="0" smtClean="0"/>
              <a:t>UK</a:t>
            </a:r>
            <a:endParaRPr lang="x-none" sz="1600" b="1" dirty="0"/>
          </a:p>
        </p:txBody>
      </p:sp>
      <p:pic>
        <p:nvPicPr>
          <p:cNvPr id="3" name="Picture 2" descr="EuropaColon grou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62" y="1930054"/>
            <a:ext cx="5182838" cy="372814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398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to join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Bulgaria</a:t>
            </a:r>
          </a:p>
          <a:p>
            <a:r>
              <a:rPr lang="en-US" sz="2400" dirty="0" smtClean="0"/>
              <a:t>Denmark</a:t>
            </a:r>
          </a:p>
          <a:p>
            <a:r>
              <a:rPr lang="en-US" sz="2400" dirty="0" smtClean="0"/>
              <a:t>Estonia (Estonian Cancer Society)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France (</a:t>
            </a:r>
            <a:r>
              <a:rPr lang="x-none" sz="2400" b="1" dirty="0">
                <a:solidFill>
                  <a:schemeClr val="accent1"/>
                </a:solidFill>
              </a:rPr>
              <a:t>Association France </a:t>
            </a:r>
            <a:r>
              <a:rPr lang="x-none" sz="2400" b="1" dirty="0" smtClean="0">
                <a:solidFill>
                  <a:schemeClr val="accent1"/>
                </a:solidFill>
              </a:rPr>
              <a:t>Côlon</a:t>
            </a:r>
            <a:r>
              <a:rPr lang="en-US" sz="2400" b="1" dirty="0">
                <a:solidFill>
                  <a:schemeClr val="accent1"/>
                </a:solidFill>
              </a:rPr>
              <a:t>)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Georgia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Germany </a:t>
            </a:r>
            <a:r>
              <a:rPr lang="en-US" sz="2400" b="1" dirty="0">
                <a:solidFill>
                  <a:schemeClr val="accent1"/>
                </a:solidFill>
              </a:rPr>
              <a:t>(EC Germany) </a:t>
            </a:r>
          </a:p>
          <a:p>
            <a:r>
              <a:rPr lang="en-US" sz="2400" dirty="0" smtClean="0"/>
              <a:t>Italy</a:t>
            </a:r>
          </a:p>
          <a:p>
            <a:r>
              <a:rPr lang="en-US" sz="2400" dirty="0" smtClean="0"/>
              <a:t>Lithuania (Lithuanian Cancer Patient Coalition)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Malta (National Screening Center)</a:t>
            </a:r>
          </a:p>
          <a:p>
            <a:r>
              <a:rPr lang="en-US" sz="2400" dirty="0" smtClean="0"/>
              <a:t>Norway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Romania </a:t>
            </a:r>
            <a:r>
              <a:rPr lang="en-US" sz="2400" b="1" dirty="0">
                <a:solidFill>
                  <a:schemeClr val="accent1"/>
                </a:solidFill>
              </a:rPr>
              <a:t>(Romanian Federation of Cancer Patients)</a:t>
            </a:r>
            <a:endParaRPr lang="x-none" sz="2400" b="1" dirty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Russia (Equal Right to Life)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dirty="0" err="1" smtClean="0"/>
              <a:t>Sweeden</a:t>
            </a:r>
            <a:endParaRPr lang="en-US" sz="2400" dirty="0" smtClean="0"/>
          </a:p>
          <a:p>
            <a:r>
              <a:rPr lang="en-US" sz="2400" dirty="0" smtClean="0"/>
              <a:t>Turkey (</a:t>
            </a:r>
            <a:r>
              <a:rPr lang="en-US" sz="2400" dirty="0" err="1" smtClean="0"/>
              <a:t>Genc</a:t>
            </a:r>
            <a:r>
              <a:rPr lang="en-US" sz="2400" dirty="0" smtClean="0"/>
              <a:t> </a:t>
            </a:r>
            <a:r>
              <a:rPr lang="en-US" sz="2400" dirty="0" err="1" smtClean="0"/>
              <a:t>Birkim</a:t>
            </a:r>
            <a:r>
              <a:rPr lang="en-US" sz="2400" dirty="0" smtClean="0"/>
              <a:t> </a:t>
            </a:r>
            <a:r>
              <a:rPr lang="en-US" sz="2400" dirty="0" err="1" smtClean="0"/>
              <a:t>Dernegi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Ukraine</a:t>
            </a:r>
          </a:p>
        </p:txBody>
      </p:sp>
    </p:spTree>
    <p:extLst>
      <p:ext uri="{BB962C8B-B14F-4D97-AF65-F5344CB8AC3E}">
        <p14:creationId xmlns:p14="http://schemas.microsoft.com/office/powerpoint/2010/main" val="176207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zorana@europacolon.com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Group </a:t>
            </a:r>
            <a:r>
              <a:rPr lang="en-US" dirty="0" smtClean="0"/>
              <a:t>Activities</a:t>
            </a:r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00175" y="1182688"/>
            <a:ext cx="5929925" cy="4900612"/>
            <a:chOff x="1677988" y="1285875"/>
            <a:chExt cx="5667375" cy="5075238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2465388" y="1807584"/>
              <a:ext cx="3890962" cy="367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181309" y="2916308"/>
              <a:ext cx="2660650" cy="18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PASYKAF,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Colores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Recovering Together Association,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Darmkanker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Netherland,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EuropaColon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Latvia,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Borka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Serbian Association of CRC Patients,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EuropaColon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Slovakia,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EuropaColon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Slovenia,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EuropaColon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Portugal,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EuropaColon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Spain, Bowel </a:t>
              </a:r>
            </a:p>
            <a:p>
              <a:pPr algn="ctr" eaLnBrk="1" hangingPunct="1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Cancer UK </a:t>
              </a:r>
              <a:endPara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479925" y="1316038"/>
              <a:ext cx="1574800" cy="16398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629759" y="1838320"/>
              <a:ext cx="1300163" cy="60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 public</a:t>
              </a:r>
              <a:endPara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399088" y="4138613"/>
              <a:ext cx="1574800" cy="16398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557839" y="4418908"/>
              <a:ext cx="1300162" cy="111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Sponsors/</a:t>
              </a:r>
              <a:endPara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/>
              <a:r>
                <a:rPr lang="en-GB" sz="1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Pharma-ceutical</a:t>
              </a:r>
              <a:r>
                <a:rPr lang="en-GB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industry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844800" y="1285875"/>
              <a:ext cx="1574800" cy="16398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85718" y="1660573"/>
              <a:ext cx="1300163" cy="86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x-none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patients</a:t>
              </a:r>
              <a:r>
                <a:rPr lang="en-US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’</a:t>
              </a:r>
              <a:r>
                <a:rPr lang="x-none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org.</a:t>
              </a:r>
              <a:endPara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77988" y="2474913"/>
              <a:ext cx="1574800" cy="16398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809750" y="3139220"/>
              <a:ext cx="1300163" cy="35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  <a:endPara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052638" y="4176713"/>
              <a:ext cx="1574800" cy="16398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052638" y="4816606"/>
              <a:ext cx="1574800" cy="35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x-none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Government</a:t>
              </a:r>
              <a:endPara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713163" y="4684713"/>
              <a:ext cx="1665287" cy="167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748088" y="5113492"/>
              <a:ext cx="1630362" cy="86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Physicians/ Nurses/ Hospitals</a:t>
              </a:r>
              <a:endPara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770563" y="2359025"/>
              <a:ext cx="1574800" cy="16398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2000" b="1"/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929313" y="2607798"/>
              <a:ext cx="1298575" cy="111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Patients and family members/</a:t>
              </a:r>
            </a:p>
            <a:p>
              <a:pPr algn="ctr" eaLnBrk="1" hangingPunct="1"/>
              <a:r>
                <a:rPr lang="en-GB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carers</a:t>
              </a:r>
              <a:endPara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67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support – home care service, psychological support, transportation and other</a:t>
            </a:r>
          </a:p>
          <a:p>
            <a:r>
              <a:rPr lang="en-US" dirty="0" smtClean="0"/>
              <a:t>Partner of the </a:t>
            </a:r>
            <a:r>
              <a:rPr lang="en-US" dirty="0" err="1" smtClean="0"/>
              <a:t>MoH</a:t>
            </a:r>
            <a:r>
              <a:rPr lang="en-US" dirty="0" smtClean="0"/>
              <a:t> in the screening process (Feb 2013)</a:t>
            </a:r>
          </a:p>
          <a:p>
            <a:r>
              <a:rPr lang="en-US" dirty="0" smtClean="0"/>
              <a:t>Lectures for general public (healthy living, importance of screening</a:t>
            </a:r>
          </a:p>
          <a:p>
            <a:r>
              <a:rPr lang="en-US" b="1" i="1" dirty="0" smtClean="0">
                <a:solidFill>
                  <a:srgbClr val="2C7C9F"/>
                </a:solidFill>
              </a:rPr>
              <a:t>“Golf 4 Hope – I love my Healthy and Active Childhood</a:t>
            </a:r>
            <a:r>
              <a:rPr lang="en-US" dirty="0" smtClean="0">
                <a:solidFill>
                  <a:schemeClr val="accent1"/>
                </a:solidFill>
              </a:rPr>
              <a:t>”</a:t>
            </a:r>
            <a:r>
              <a:rPr lang="en-US" dirty="0" smtClean="0"/>
              <a:t> campaign</a:t>
            </a:r>
          </a:p>
          <a:p>
            <a:r>
              <a:rPr lang="en-US" b="1" i="1" dirty="0" smtClean="0">
                <a:solidFill>
                  <a:srgbClr val="2C7C9F"/>
                </a:solidFill>
              </a:rPr>
              <a:t>“Life with Cancer… Change for a better Me”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 Presentations in kindergartens and primary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1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x-none" smtClean="0"/>
              <a:t>Cooperation </a:t>
            </a:r>
            <a:r>
              <a:rPr lang="x-none"/>
              <a:t>with </a:t>
            </a:r>
            <a:r>
              <a:rPr lang="x-none" smtClean="0"/>
              <a:t>C</a:t>
            </a:r>
            <a:r>
              <a:rPr lang="en-US" dirty="0" err="1" smtClean="0"/>
              <a:t>ancer</a:t>
            </a:r>
            <a:r>
              <a:rPr lang="en-US" dirty="0" smtClean="0"/>
              <a:t> </a:t>
            </a:r>
            <a:r>
              <a:rPr lang="x-none" smtClean="0"/>
              <a:t>S</a:t>
            </a:r>
            <a:r>
              <a:rPr lang="en-US" dirty="0" err="1" smtClean="0"/>
              <a:t>ociety</a:t>
            </a:r>
            <a:r>
              <a:rPr lang="en-US" dirty="0" smtClean="0"/>
              <a:t> of </a:t>
            </a:r>
            <a:r>
              <a:rPr lang="x-none" smtClean="0"/>
              <a:t>F</a:t>
            </a:r>
            <a:r>
              <a:rPr lang="en-US" dirty="0" smtClean="0"/>
              <a:t>inland</a:t>
            </a:r>
            <a:r>
              <a:rPr lang="x-none" smtClean="0"/>
              <a:t> </a:t>
            </a:r>
            <a:r>
              <a:rPr lang="x-none"/>
              <a:t>and other </a:t>
            </a:r>
            <a:r>
              <a:rPr lang="x-none" smtClean="0"/>
              <a:t>organisations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x-none" smtClean="0"/>
              <a:t>Lectures </a:t>
            </a:r>
            <a:r>
              <a:rPr lang="x-none"/>
              <a:t>for general </a:t>
            </a:r>
            <a:r>
              <a:rPr lang="x-none" smtClean="0"/>
              <a:t>public</a:t>
            </a:r>
            <a:r>
              <a:rPr lang="en-US" dirty="0" smtClean="0"/>
              <a:t> - </a:t>
            </a:r>
            <a:r>
              <a:rPr lang="x-none" dirty="0"/>
              <a:t>medicine, nutrition, social psychology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x-none" smtClean="0"/>
              <a:t>Support </a:t>
            </a:r>
            <a:r>
              <a:rPr lang="x-none"/>
              <a:t>for patients and </a:t>
            </a:r>
            <a:r>
              <a:rPr lang="x-none" smtClean="0"/>
              <a:t>carers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x-none" smtClean="0"/>
              <a:t>Collaboration </a:t>
            </a:r>
            <a:r>
              <a:rPr lang="x-none"/>
              <a:t>with pharmaceutical </a:t>
            </a:r>
            <a:r>
              <a:rPr lang="x-none" smtClean="0"/>
              <a:t>industry</a:t>
            </a:r>
            <a:r>
              <a:rPr lang="en-US" dirty="0" smtClean="0"/>
              <a:t> – Colorectal Summit once per year</a:t>
            </a:r>
          </a:p>
          <a:p>
            <a:pPr>
              <a:lnSpc>
                <a:spcPct val="110000"/>
              </a:lnSpc>
            </a:pPr>
            <a:r>
              <a:rPr lang="x-none" smtClean="0"/>
              <a:t>Collaboration </a:t>
            </a:r>
            <a:r>
              <a:rPr lang="x-none"/>
              <a:t>with University and Privat cancer </a:t>
            </a:r>
            <a:r>
              <a:rPr lang="x-none" smtClean="0"/>
              <a:t>centers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x-none" smtClean="0"/>
              <a:t>Good </a:t>
            </a:r>
            <a:r>
              <a:rPr lang="x-none"/>
              <a:t>media </a:t>
            </a:r>
            <a:r>
              <a:rPr lang="x-none" smtClean="0"/>
              <a:t>presence</a:t>
            </a:r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45" y="119747"/>
            <a:ext cx="2669835" cy="8849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899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300" b="1" i="1" dirty="0" smtClean="0">
                <a:solidFill>
                  <a:schemeClr val="accent1"/>
                </a:solidFill>
              </a:rPr>
              <a:t>“Your </a:t>
            </a:r>
            <a:r>
              <a:rPr lang="it-IT" sz="2300" b="1" i="1" dirty="0" err="1" smtClean="0">
                <a:solidFill>
                  <a:schemeClr val="accent1"/>
                </a:solidFill>
              </a:rPr>
              <a:t>colonoscopy</a:t>
            </a:r>
            <a:r>
              <a:rPr lang="it-IT" sz="2300" b="1" i="1" dirty="0" smtClean="0">
                <a:solidFill>
                  <a:schemeClr val="accent1"/>
                </a:solidFill>
              </a:rPr>
              <a:t> </a:t>
            </a:r>
            <a:r>
              <a:rPr lang="it-IT" sz="2300" b="1" i="1" dirty="0" err="1" smtClean="0">
                <a:solidFill>
                  <a:schemeClr val="accent1"/>
                </a:solidFill>
              </a:rPr>
              <a:t>experience</a:t>
            </a:r>
            <a:r>
              <a:rPr lang="it-IT" sz="2300" b="1" i="1" dirty="0" smtClean="0">
                <a:solidFill>
                  <a:schemeClr val="accent1"/>
                </a:solidFill>
              </a:rPr>
              <a:t>”</a:t>
            </a:r>
          </a:p>
          <a:p>
            <a:r>
              <a:rPr lang="en-US" sz="2300" dirty="0"/>
              <a:t>P</a:t>
            </a:r>
            <a:r>
              <a:rPr lang="en-US" sz="2300" dirty="0" smtClean="0"/>
              <a:t>ress </a:t>
            </a:r>
            <a:r>
              <a:rPr lang="en-US" sz="2300" dirty="0"/>
              <a:t>conference with Dr. </a:t>
            </a:r>
            <a:r>
              <a:rPr lang="en-US" sz="2300" dirty="0" err="1"/>
              <a:t>Kálmán</a:t>
            </a:r>
            <a:r>
              <a:rPr lang="en-US" sz="2300" dirty="0"/>
              <a:t> Nagy member of the Hungarian </a:t>
            </a:r>
            <a:r>
              <a:rPr lang="en-US" sz="2300" dirty="0" smtClean="0"/>
              <a:t>Parliament</a:t>
            </a:r>
          </a:p>
          <a:p>
            <a:r>
              <a:rPr lang="en-US" sz="2300" dirty="0"/>
              <a:t>R</a:t>
            </a:r>
            <a:r>
              <a:rPr lang="en-US" sz="2300" dirty="0" smtClean="0"/>
              <a:t>esearch </a:t>
            </a:r>
            <a:r>
              <a:rPr lang="en-US" sz="2300" dirty="0"/>
              <a:t>on the </a:t>
            </a:r>
            <a:r>
              <a:rPr lang="en-US" sz="2300" dirty="0" smtClean="0"/>
              <a:t>CRC awareness </a:t>
            </a:r>
            <a:r>
              <a:rPr lang="en-US" sz="2300" dirty="0"/>
              <a:t>of </a:t>
            </a:r>
            <a:r>
              <a:rPr lang="en-US" sz="2300" dirty="0" smtClean="0"/>
              <a:t>university students</a:t>
            </a:r>
          </a:p>
          <a:p>
            <a:r>
              <a:rPr lang="en-US" sz="2300" b="1" i="1" dirty="0" smtClean="0">
                <a:solidFill>
                  <a:schemeClr val="accent1"/>
                </a:solidFill>
              </a:rPr>
              <a:t>“How </a:t>
            </a:r>
            <a:r>
              <a:rPr lang="en-US" sz="2300" b="1" i="1" dirty="0">
                <a:solidFill>
                  <a:schemeClr val="accent1"/>
                </a:solidFill>
              </a:rPr>
              <a:t>media and </a:t>
            </a:r>
            <a:r>
              <a:rPr lang="en-US" sz="2300" b="1" i="1" dirty="0" smtClean="0">
                <a:solidFill>
                  <a:schemeClr val="accent1"/>
                </a:solidFill>
              </a:rPr>
              <a:t>advertisement </a:t>
            </a:r>
            <a:r>
              <a:rPr lang="en-US" sz="2300" b="1" i="1" dirty="0">
                <a:solidFill>
                  <a:schemeClr val="accent1"/>
                </a:solidFill>
              </a:rPr>
              <a:t>techniques work - cancer </a:t>
            </a:r>
            <a:r>
              <a:rPr lang="en-US" sz="2300" b="1" i="1" dirty="0" smtClean="0">
                <a:solidFill>
                  <a:schemeClr val="accent1"/>
                </a:solidFill>
              </a:rPr>
              <a:t>patients </a:t>
            </a:r>
            <a:r>
              <a:rPr lang="en-US" sz="2300" b="1" i="1" dirty="0">
                <a:solidFill>
                  <a:schemeClr val="accent1"/>
                </a:solidFill>
              </a:rPr>
              <a:t>are in </a:t>
            </a:r>
            <a:r>
              <a:rPr lang="en-US" sz="2300" b="1" i="1" dirty="0" smtClean="0">
                <a:solidFill>
                  <a:schemeClr val="accent1"/>
                </a:solidFill>
              </a:rPr>
              <a:t>target”</a:t>
            </a:r>
          </a:p>
          <a:p>
            <a:r>
              <a:rPr lang="en-US" sz="2300" dirty="0" smtClean="0"/>
              <a:t>Great media coverage of all the activities</a:t>
            </a:r>
            <a:endParaRPr lang="x-none" sz="2300" dirty="0" smtClean="0"/>
          </a:p>
          <a:p>
            <a:r>
              <a:rPr lang="x-none" sz="2300" dirty="0" smtClean="0"/>
              <a:t>Although one of the youngest group – 272 </a:t>
            </a:r>
            <a:r>
              <a:rPr lang="en-US" sz="2300" dirty="0" smtClean="0"/>
              <a:t>active </a:t>
            </a:r>
            <a:r>
              <a:rPr lang="x-none" sz="2300" dirty="0" smtClean="0"/>
              <a:t>members</a:t>
            </a:r>
            <a:endParaRPr lang="it-IT" sz="2300" dirty="0" smtClean="0"/>
          </a:p>
          <a:p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79" y="113296"/>
            <a:ext cx="2496820" cy="114176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13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Raising CRC awareness among general public</a:t>
            </a:r>
          </a:p>
          <a:p>
            <a:r>
              <a:rPr lang="en-US" dirty="0" smtClean="0"/>
              <a:t>Recruitment of new members</a:t>
            </a:r>
          </a:p>
          <a:p>
            <a:r>
              <a:rPr lang="en-US" dirty="0" smtClean="0"/>
              <a:t>Advocacy and lobbying activities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First pan-Baltic meeting dedicated to CRC </a:t>
            </a:r>
            <a:r>
              <a:rPr lang="en-US" dirty="0" smtClean="0"/>
              <a:t>in Riga, Latvia on the 15</a:t>
            </a:r>
            <a:r>
              <a:rPr lang="en-US" baseline="30000" dirty="0" smtClean="0"/>
              <a:t>th</a:t>
            </a:r>
            <a:r>
              <a:rPr lang="en-US" dirty="0" smtClean="0"/>
              <a:t> of May, 2013</a:t>
            </a:r>
            <a:endParaRPr lang="en-US" dirty="0"/>
          </a:p>
          <a:p>
            <a:pPr lvl="1"/>
            <a:r>
              <a:rPr lang="en-US" dirty="0" smtClean="0"/>
              <a:t>Patients, physicians, government representatives and media from Estonia, Lithuania and Latvia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14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Macedonia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1700" b="1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“Don’t make excuses”</a:t>
            </a:r>
            <a:r>
              <a:rPr lang="en-GB" sz="1700" dirty="0">
                <a:ea typeface="ＭＳ Ｐゴシック" charset="0"/>
                <a:cs typeface="ＭＳ Ｐゴシック" charset="0"/>
              </a:rPr>
              <a:t> - </a:t>
            </a:r>
            <a:r>
              <a:rPr lang="en-GB" sz="1700" dirty="0" smtClean="0">
                <a:ea typeface="ＭＳ Ｐゴシック" charset="0"/>
                <a:cs typeface="ＭＳ Ｐゴシック" charset="0"/>
              </a:rPr>
              <a:t>campaign </a:t>
            </a:r>
            <a:r>
              <a:rPr lang="x-none" sz="1700" dirty="0" smtClean="0">
                <a:ea typeface="ＭＳ Ｐゴシック" charset="0"/>
                <a:cs typeface="ＭＳ Ｐゴシック" charset="0"/>
              </a:rPr>
              <a:t>together with the MoH and Institute for Public Health – free FOBT for high </a:t>
            </a:r>
            <a:r>
              <a:rPr lang="en-GB" sz="1700" dirty="0">
                <a:ea typeface="ＭＳ Ｐゴシック" charset="0"/>
                <a:cs typeface="ＭＳ Ｐゴシック" charset="0"/>
              </a:rPr>
              <a:t>risk </a:t>
            </a:r>
            <a:r>
              <a:rPr lang="en-GB" sz="1700" dirty="0" err="1" smtClean="0">
                <a:ea typeface="ＭＳ Ｐゴシック" charset="0"/>
                <a:cs typeface="ＭＳ Ｐゴシック" charset="0"/>
              </a:rPr>
              <a:t>citi</a:t>
            </a:r>
            <a:r>
              <a:rPr lang="en-US" sz="1700" dirty="0">
                <a:ea typeface="ＭＳ Ｐゴシック" charset="0"/>
                <a:cs typeface="ＭＳ Ｐゴシック" charset="0"/>
              </a:rPr>
              <a:t>z</a:t>
            </a:r>
            <a:r>
              <a:rPr lang="en-GB" sz="1700" dirty="0" err="1" smtClean="0">
                <a:ea typeface="ＭＳ Ｐゴシック" charset="0"/>
                <a:cs typeface="ＭＳ Ｐゴシック" charset="0"/>
              </a:rPr>
              <a:t>ens</a:t>
            </a:r>
            <a:endParaRPr lang="x-none" sz="1700" dirty="0">
              <a:ea typeface="ＭＳ Ｐゴシック" charset="0"/>
              <a:cs typeface="ＭＳ Ｐゴシック" charset="0"/>
            </a:endParaRPr>
          </a:p>
          <a:p>
            <a:r>
              <a:rPr lang="x-none" sz="1700" dirty="0" smtClean="0">
                <a:ea typeface="ＭＳ Ｐゴシック" charset="0"/>
                <a:cs typeface="ＭＳ Ｐゴシック" charset="0"/>
              </a:rPr>
              <a:t>Informative leaflet for general public</a:t>
            </a:r>
          </a:p>
          <a:p>
            <a:r>
              <a:rPr lang="x-none" sz="1700" dirty="0" smtClean="0">
                <a:ea typeface="ＭＳ Ｐゴシック" charset="0"/>
                <a:cs typeface="ＭＳ Ｐゴシック" charset="0"/>
              </a:rPr>
              <a:t>Press conference</a:t>
            </a:r>
          </a:p>
          <a:p>
            <a:r>
              <a:rPr lang="x-none" sz="1700" dirty="0" smtClean="0">
                <a:ea typeface="ＭＳ Ｐゴシック" charset="0"/>
                <a:cs typeface="ＭＳ Ｐゴシック" charset="0"/>
              </a:rPr>
              <a:t>Media presence (electronic media)</a:t>
            </a:r>
          </a:p>
          <a:p>
            <a:r>
              <a:rPr lang="x-none" sz="1700" dirty="0" smtClean="0">
                <a:ea typeface="ＭＳ Ｐゴシック" charset="0"/>
                <a:cs typeface="ＭＳ Ｐゴシック" charset="0"/>
              </a:rPr>
              <a:t>Support for CRC patients (booklet, visits to the hospital, telephone helpline)</a:t>
            </a:r>
          </a:p>
          <a:p>
            <a:r>
              <a:rPr lang="x-none" sz="1700" dirty="0" smtClean="0">
                <a:ea typeface="ＭＳ Ｐゴシック" charset="0"/>
                <a:cs typeface="ＭＳ Ｐゴシック" charset="0"/>
              </a:rPr>
              <a:t>Inflatable colon</a:t>
            </a:r>
          </a:p>
        </p:txBody>
      </p:sp>
      <p:pic>
        <p:nvPicPr>
          <p:cNvPr id="6" name="Picture 2" descr="G:\printscreenco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455568" y="1733894"/>
            <a:ext cx="4178540" cy="3133906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6" y="89646"/>
            <a:ext cx="1921809" cy="13124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Netherlands</a:t>
            </a:r>
            <a:endParaRPr lang="x-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Symposium on CRC for patients and partners</a:t>
            </a:r>
          </a:p>
          <a:p>
            <a:r>
              <a:rPr lang="en-US" dirty="0" smtClean="0"/>
              <a:t>Symposium for general public</a:t>
            </a:r>
          </a:p>
          <a:p>
            <a:r>
              <a:rPr lang="en-US" dirty="0" smtClean="0"/>
              <a:t>Psycho-social care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Active involvement in the screening process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Revision of CRC guidelines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Scientific medical studie</a:t>
            </a:r>
            <a:r>
              <a:rPr lang="en-US" dirty="0" smtClean="0">
                <a:solidFill>
                  <a:srgbClr val="2C7C9F"/>
                </a:solidFill>
              </a:rPr>
              <a:t>s</a:t>
            </a:r>
          </a:p>
          <a:p>
            <a:r>
              <a:rPr lang="en-US" dirty="0" smtClean="0"/>
              <a:t>Media presence</a:t>
            </a:r>
            <a:endParaRPr lang="x-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33" y="90429"/>
            <a:ext cx="1504950" cy="16002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36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1608</TotalTime>
  <Words>932</Words>
  <Application>Microsoft Macintosh PowerPoint</Application>
  <PresentationFormat>On-screen Show (4:3)</PresentationFormat>
  <Paragraphs>150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Overview of Groups Successes</vt:lpstr>
      <vt:lpstr>EuropaColon – Current groups</vt:lpstr>
      <vt:lpstr>Group Activities</vt:lpstr>
      <vt:lpstr>Cyprus</vt:lpstr>
      <vt:lpstr>Finland</vt:lpstr>
      <vt:lpstr>Hungary</vt:lpstr>
      <vt:lpstr>Latvia</vt:lpstr>
      <vt:lpstr>Macedonia</vt:lpstr>
      <vt:lpstr>Netherlands</vt:lpstr>
      <vt:lpstr>Poland </vt:lpstr>
      <vt:lpstr>Portugal</vt:lpstr>
      <vt:lpstr>Serbia</vt:lpstr>
      <vt:lpstr>Slovakia</vt:lpstr>
      <vt:lpstr>Slovenia</vt:lpstr>
      <vt:lpstr>Spain</vt:lpstr>
      <vt:lpstr>UK</vt:lpstr>
      <vt:lpstr>Active participation in the preparation and promotion of CCPC</vt:lpstr>
      <vt:lpstr>Posters for competition</vt:lpstr>
      <vt:lpstr>Posters for competition – cont.</vt:lpstr>
      <vt:lpstr>Groups to join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Rowena Bernardo</dc:creator>
  <cp:lastModifiedBy>Apple Mac</cp:lastModifiedBy>
  <cp:revision>99</cp:revision>
  <dcterms:created xsi:type="dcterms:W3CDTF">2011-05-11T14:22:46Z</dcterms:created>
  <dcterms:modified xsi:type="dcterms:W3CDTF">2013-07-04T06:21:11Z</dcterms:modified>
</cp:coreProperties>
</file>